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290" r:id="rId2"/>
    <p:sldId id="2289" r:id="rId3"/>
    <p:sldId id="2291" r:id="rId4"/>
    <p:sldId id="2170" r:id="rId5"/>
    <p:sldId id="2043" r:id="rId6"/>
    <p:sldId id="2365" r:id="rId7"/>
    <p:sldId id="2353" r:id="rId8"/>
    <p:sldId id="2356" r:id="rId9"/>
    <p:sldId id="2358" r:id="rId10"/>
    <p:sldId id="2295" r:id="rId11"/>
    <p:sldId id="2188" r:id="rId12"/>
    <p:sldId id="2338" r:id="rId13"/>
    <p:sldId id="2340" r:id="rId14"/>
    <p:sldId id="2296" r:id="rId15"/>
    <p:sldId id="2229" r:id="rId16"/>
    <p:sldId id="2341" r:id="rId17"/>
    <p:sldId id="2347" r:id="rId18"/>
    <p:sldId id="2366" r:id="rId19"/>
    <p:sldId id="2367" r:id="rId20"/>
    <p:sldId id="2171" r:id="rId21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6318" autoAdjust="0"/>
  </p:normalViewPr>
  <p:slideViewPr>
    <p:cSldViewPr showGuides="1">
      <p:cViewPr varScale="1">
        <p:scale>
          <a:sx n="64" d="100"/>
          <a:sy n="64" d="100"/>
        </p:scale>
        <p:origin x="656" y="48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2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5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74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13" y="2047394"/>
            <a:ext cx="4917600" cy="27648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60037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DIWUZHANG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60037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 smtClean="0">
                <a:solidFill>
                  <a:schemeClr val="bg1"/>
                </a:solidFill>
              </a:rPr>
              <a:t>五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60036" y="2493690"/>
            <a:ext cx="6012143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5400" b="1" kern="100" spc="-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5</a:t>
            </a:r>
            <a:r>
              <a:rPr lang="zh-CN" altLang="zh-CN" sz="5400" b="1" kern="100" spc="-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　</a:t>
            </a:r>
            <a:r>
              <a:rPr lang="en-US" altLang="zh-CN" sz="5400" b="1" kern="100" spc="-100" dirty="0">
                <a:solidFill>
                  <a:schemeClr val="bg1"/>
                </a:solidFill>
                <a:latin typeface="宋体" panose="02010600030101010101" pitchFamily="2" charset="-122"/>
                <a:ea typeface="+mj-ea"/>
                <a:cs typeface="华文黑体" panose="02010600040101010101" pitchFamily="2" charset="-122"/>
              </a:rPr>
              <a:t>“</a:t>
            </a:r>
            <a:r>
              <a:rPr lang="zh-CN" altLang="zh-CN" sz="5400" b="1" kern="100" spc="-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基本</a:t>
            </a:r>
            <a:r>
              <a:rPr lang="en-US" altLang="zh-CN" sz="5400" b="1" kern="100" spc="-100" dirty="0">
                <a:solidFill>
                  <a:schemeClr val="bg1"/>
                </a:solidFill>
                <a:latin typeface="宋体" panose="02010600030101010101" pitchFamily="2" charset="-122"/>
                <a:ea typeface="+mj-ea"/>
                <a:cs typeface="华文黑体" panose="02010600040101010101" pitchFamily="2" charset="-122"/>
              </a:rPr>
              <a:t>”</a:t>
            </a:r>
            <a:r>
              <a:rPr lang="zh-CN" altLang="zh-CN" sz="5400" b="1" kern="100" spc="-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粒子</a:t>
            </a:r>
          </a:p>
        </p:txBody>
      </p:sp>
      <p:sp>
        <p:nvSpPr>
          <p:cNvPr id="20" name="矩形 19"/>
          <p:cNvSpPr/>
          <p:nvPr/>
        </p:nvSpPr>
        <p:spPr>
          <a:xfrm flipV="1">
            <a:off x="7272338" y="2047240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8" b="24777"/>
          <a:stretch/>
        </p:blipFill>
        <p:spPr>
          <a:xfrm>
            <a:off x="2254" y="1667594"/>
            <a:ext cx="12185904" cy="35244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45460"/>
            <a:ext cx="6912877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粒子的分类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970499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强子：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不参与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强相互作用的粒子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强子。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轻子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不参与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强相互作用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电子中微子、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子、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子中微子以及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τ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子和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τ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子中微子都是已发现的轻子。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规范玻色子：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各种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相互作用的粒子，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中间玻色子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(W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玻色子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、胶子。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希格斯玻色子：是希格斯场的量子激发。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17407" y="107237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参与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519593" y="10708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0590" y="17016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77777" y="235788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不参与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407574" y="237308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86894" y="36458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传递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83438" y="36307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83041"/>
            <a:ext cx="11412000" cy="32548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 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关于粒子，下列说法正确的是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质子和中子是组成物质的不可再分的最基本的粒子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质子、中子本身也是复合粒子，它们具有复杂的结构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质子是带电的强子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光子是希格斯玻色子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378947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34736" y="241357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34736" y="3123019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3159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1053530"/>
            <a:ext cx="11250000" cy="4104456"/>
            <a:chOff x="471000" y="934424"/>
            <a:chExt cx="11250000" cy="4104456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3944466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42236" y="1473959"/>
            <a:ext cx="109059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质子和中子是由不同的夸克组成的，它们不是最基本的粒子，故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dirty="0" smtClean="0">
              <a:latin typeface="Times New Roman" panose="02020603050405020304" pitchFamily="18" charset="0"/>
              <a:ea typeface="方正楷体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不同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的夸克组成的强子，有的带电，有的不带电，质子是带正电的强子，故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dirty="0" smtClean="0">
              <a:latin typeface="Times New Roman" panose="02020603050405020304" pitchFamily="18" charset="0"/>
              <a:ea typeface="方正楷体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光子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是规范玻色子，故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错误。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hlinkClick r:id="rId3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4644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8" b="24777"/>
          <a:stretch/>
        </p:blipFill>
        <p:spPr>
          <a:xfrm>
            <a:off x="2254" y="1667594"/>
            <a:ext cx="12185904" cy="35244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45460"/>
            <a:ext cx="6912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夸克与粒子物理标准模型</a:t>
            </a: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endParaRPr lang="zh-CN" altLang="en-US" sz="4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693490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夸克、夸克模型：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1964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年，美国科学家盖尔曼等人提出了夸克模型，认为强子由更基本的成分组成，这种成分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夸克的种类：上夸克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(u)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、下夸克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(d)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、奇异夸克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(s)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、粲夸克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(c)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、底夸克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(b)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和顶夸克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(t)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意义：电子电荷不再是电荷的最小单元，即存在分数电荷。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粒子物理标准模型是一整套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理论。其中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组成物质的几类最基本的粒子。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83003" y="14135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夸克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7174" y="40058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粒子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19542" y="40058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夸克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48979" y="40058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轻子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0590" y="462203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规范玻色子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98862" y="462203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希格斯玻色子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206" y="229093"/>
                <a:ext cx="11412000" cy="13823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en-US" sz="26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Courier New" panose="02070309020205020404" pitchFamily="49" charset="0"/>
                  </a:rPr>
                  <a:t>　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ea typeface="方正楷体_GBK" panose="03000509000000000000" pitchFamily="65" charset="-122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π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介子、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π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-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介子都是由一个夸克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夸克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u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或夸克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d)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和一个反夸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克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(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反夸克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800" i="1" spc="-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800" spc="-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bar>
                  </m:oMath>
                </a14:m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或反夸克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800" i="1" spc="-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800" spc="-1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bar>
                  </m:oMath>
                </a14:m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)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组成的，它们的带电荷量如表所示，表中</a:t>
                </a:r>
                <a:r>
                  <a:rPr lang="en-US" altLang="zh-CN" sz="2800" i="1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</a:rPr>
                  <a:t>e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为元电荷。</a:t>
                </a:r>
                <a:endParaRPr lang="zh-CN" altLang="zh-CN" sz="2600" spc="-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229093"/>
                <a:ext cx="11412000" cy="1382301"/>
              </a:xfrm>
              <a:prstGeom prst="rect">
                <a:avLst/>
              </a:prstGeom>
              <a:blipFill rotWithShape="0">
                <a:blip r:embed="rId2"/>
                <a:stretch>
                  <a:fillRect l="-1122" r="-4113" b="-11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0" y="385340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613527"/>
                  </p:ext>
                </p:extLst>
              </p:nvPr>
            </p:nvGraphicFramePr>
            <p:xfrm>
              <a:off x="550590" y="1662844"/>
              <a:ext cx="11199347" cy="161950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38596"/>
                    <a:gridCol w="1264035"/>
                    <a:gridCol w="1264035"/>
                    <a:gridCol w="1608771"/>
                    <a:gridCol w="1608771"/>
                    <a:gridCol w="1608771"/>
                    <a:gridCol w="2006368"/>
                  </a:tblGrid>
                  <a:tr h="1987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粒子</a:t>
                          </a:r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800" baseline="30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800" baseline="30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u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zh-CN" sz="2800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u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zh-CN" sz="1100" i="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zh-CN" sz="2800" i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zh-CN" sz="1100" i="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2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带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电荷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量</a:t>
                          </a:r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800" i="1" smtClean="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800" i="1" smtClean="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 smtClean="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613527"/>
                  </p:ext>
                </p:extLst>
              </p:nvPr>
            </p:nvGraphicFramePr>
            <p:xfrm>
              <a:off x="550590" y="1662844"/>
              <a:ext cx="11199347" cy="161950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38596"/>
                    <a:gridCol w="1264035"/>
                    <a:gridCol w="1264035"/>
                    <a:gridCol w="1608771"/>
                    <a:gridCol w="1608771"/>
                    <a:gridCol w="1608771"/>
                    <a:gridCol w="2006368"/>
                  </a:tblGrid>
                  <a:tr h="757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粒子</a:t>
                          </a:r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800" baseline="30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800" baseline="300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u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71970" t="-800" r="-125379" b="-12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58967" t="-800" r="-608" b="-127200"/>
                          </a:stretch>
                        </a:blipFill>
                      </a:tcPr>
                    </a:tc>
                  </a:tr>
                  <a:tr h="8618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带</a:t>
                          </a:r>
                          <a:r>
                            <a:rPr lang="zh-CN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电荷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量</a:t>
                          </a:r>
                          <a:endParaRPr lang="zh-CN" sz="1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800" i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CN" sz="1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71970" t="-88732" r="-325379" b="-11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71970" t="-88732" r="-225379" b="-11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71970" t="-88732" r="-125379" b="-11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605" marR="14605" marT="14605" marB="1460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58967" t="-88732" r="-608" b="-119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89206" y="3573810"/>
                <a:ext cx="11412000" cy="22098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下列说法正确的是</a:t>
                </a:r>
                <a:endParaRPr lang="zh-CN" altLang="zh-CN" sz="105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A.π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bar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组成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B.π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bar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组成</a:t>
                </a:r>
                <a:endParaRPr lang="zh-CN" altLang="zh-CN" sz="105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C.π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bar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组成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D.π</a:t>
                </a:r>
                <a:r>
                  <a:rPr lang="en-US" altLang="zh-CN" sz="2800" baseline="300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bar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组成</a:t>
                </a:r>
                <a:endParaRPr lang="zh-CN" altLang="zh-CN" sz="105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3573810"/>
                <a:ext cx="11412000" cy="2209836"/>
              </a:xfrm>
              <a:prstGeom prst="rect">
                <a:avLst/>
              </a:prstGeom>
              <a:blipFill rotWithShape="0">
                <a:blip r:embed="rId4"/>
                <a:stretch>
                  <a:fillRect l="-1122" b="-2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4"/>
          <p:cNvSpPr txBox="1"/>
          <p:nvPr/>
        </p:nvSpPr>
        <p:spPr>
          <a:xfrm>
            <a:off x="234736" y="429389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3903067" y="499881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4566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1341562"/>
            <a:ext cx="11250000" cy="3456384"/>
            <a:chOff x="471000" y="934424"/>
            <a:chExt cx="11250000" cy="3456384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3296394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42236" y="1610544"/>
                <a:ext cx="10905941" cy="303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因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介子带有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的电荷量，且是由一个夸克和一个反夸克组成的，则夸克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带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和反夸克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bar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带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合成电荷量为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，那么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介子是由夸克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和反夸克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bar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组成的；同理，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介子由夸克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和反夸克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bar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组成，所以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正确。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6" y="1610544"/>
                <a:ext cx="10905941" cy="3037755"/>
              </a:xfrm>
              <a:prstGeom prst="rect">
                <a:avLst/>
              </a:prstGeom>
              <a:blipFill rotWithShape="0">
                <a:blip r:embed="rId3"/>
                <a:stretch>
                  <a:fillRect l="-1118" b="-2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206" y="229093"/>
                <a:ext cx="11412000" cy="56474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en-US" sz="26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Courier New" panose="02070309020205020404" pitchFamily="49" charset="0"/>
                  </a:rPr>
                  <a:t>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2023·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武威市高二月考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质子和中子属于强子，强子是由更基本的粒子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——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夸克组成。根据夸克模型，夸克有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种，它们是上夸克、下夸克、奇异夸克、粲夸克、底夸克和顶夸克。它们的带电荷量分别为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，电荷量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为元电荷。已知一个质子由两个上夸克和一个下夸克组成，一个中子由两个下夸克和一个上夸克组成。则下列说法正确的是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上夸克的电荷量为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下夸克的电荷量为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上夸克的电荷量为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下夸克的电荷量为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06" y="229093"/>
                <a:ext cx="11412000" cy="5647443"/>
              </a:xfrm>
              <a:prstGeom prst="rect">
                <a:avLst/>
              </a:prstGeom>
              <a:blipFill rotWithShape="0">
                <a:blip r:embed="rId2"/>
                <a:stretch>
                  <a:fillRect l="-1122" r="-4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0" y="385340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5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234736" y="407786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5087094" y="409981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158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1341562"/>
            <a:ext cx="11250000" cy="2160240"/>
            <a:chOff x="471000" y="934424"/>
            <a:chExt cx="11250000" cy="2160240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2000250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42236" y="1610544"/>
                <a:ext cx="10905941" cy="1655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根据质子带电荷量为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和中子不带电，设上、下夸克的电荷量分别为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，则有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，故选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楷体_GBK" panose="03000509000000000000" pitchFamily="65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6" y="1610544"/>
                <a:ext cx="10905941" cy="1655838"/>
              </a:xfrm>
              <a:prstGeom prst="rect">
                <a:avLst/>
              </a:prstGeom>
              <a:blipFill rotWithShape="0">
                <a:blip r:embed="rId3"/>
                <a:stretch>
                  <a:fillRect l="-1118" r="-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hlinkClick r:id="rId4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8152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854960" y="2637706"/>
            <a:ext cx="8640846" cy="18242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了解粒子的发现史</a:t>
            </a:r>
            <a:r>
              <a:rPr lang="zh-CN" altLang="zh-CN" sz="2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6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知道粒子的分类及特点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重点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6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6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了解夸克模型。</a:t>
            </a:r>
            <a:endParaRPr lang="zh-CN" altLang="zh-CN" sz="26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6" b="15319"/>
          <a:stretch/>
        </p:blipFill>
        <p:spPr>
          <a:xfrm>
            <a:off x="2254" y="0"/>
            <a:ext cx="12185904" cy="180000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58495" y="0"/>
            <a:ext cx="1891030" cy="451636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1270635" y="2421682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图片 1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13" y="2047394"/>
            <a:ext cx="4917600" cy="27648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flipV="1">
            <a:off x="7272338" y="2047240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hlinkClick r:id="rId3" action="ppaction://hlinksldjump"/>
          </p:cNvPr>
          <p:cNvSpPr txBox="1"/>
          <p:nvPr/>
        </p:nvSpPr>
        <p:spPr>
          <a:xfrm>
            <a:off x="2853690" y="2422709"/>
            <a:ext cx="4941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一、发现新粒子</a:t>
            </a:r>
          </a:p>
        </p:txBody>
      </p:sp>
      <p:sp>
        <p:nvSpPr>
          <p:cNvPr id="32" name="文本框 31">
            <a:hlinkClick r:id="rId4" action="ppaction://hlinksldjump"/>
          </p:cNvPr>
          <p:cNvSpPr txBox="1"/>
          <p:nvPr/>
        </p:nvSpPr>
        <p:spPr>
          <a:xfrm>
            <a:off x="2853690" y="3223313"/>
            <a:ext cx="645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 smtClean="0">
                <a:latin typeface="+mj-ea"/>
                <a:ea typeface="+mj-ea"/>
                <a:cs typeface="Times New Roman" panose="02020603050405020304" pitchFamily="18" charset="0"/>
              </a:rPr>
              <a:t>二、粒子的分类</a:t>
            </a:r>
            <a:endParaRPr lang="zh-CN" altLang="zh-CN" sz="26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hlinkClick r:id="rId5" action="ppaction://hlinksldjump"/>
          </p:cNvPr>
          <p:cNvSpPr txBox="1"/>
          <p:nvPr/>
        </p:nvSpPr>
        <p:spPr>
          <a:xfrm>
            <a:off x="2853690" y="4023917"/>
            <a:ext cx="6453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三、夸克与粒子物理标准模型</a:t>
            </a:r>
          </a:p>
        </p:txBody>
      </p:sp>
      <p:pic>
        <p:nvPicPr>
          <p:cNvPr id="12" name="图片 11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46" b="15319"/>
          <a:stretch/>
        </p:blipFill>
        <p:spPr>
          <a:xfrm>
            <a:off x="2254" y="0"/>
            <a:ext cx="12185904" cy="18000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58495" y="0"/>
            <a:ext cx="1891030" cy="451636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1270635" y="2421682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内容索引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8" b="24777"/>
          <a:stretch/>
        </p:blipFill>
        <p:spPr>
          <a:xfrm>
            <a:off x="2254" y="1667594"/>
            <a:ext cx="12185904" cy="35244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86985" y="3045460"/>
            <a:ext cx="633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发现新粒子</a:t>
            </a:r>
          </a:p>
        </p:txBody>
      </p:sp>
      <p:sp>
        <p:nvSpPr>
          <p:cNvPr id="4" name="矩形 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561" y="1155174"/>
            <a:ext cx="11416285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基本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粒子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人们认为光子、电子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中子是组成物质的不可再分的最基本的粒子，把它们叫作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基本粒子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随着科学的发展，科学家们发现很多新粒子不能看作由质子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电子组成，并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发现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中子等本身也有自己的复杂的结构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44413" y="191520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质子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59702" y="32137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157" y="382994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质子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9561" y="1372939"/>
            <a:ext cx="11416285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发现新粒子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(1)1932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年发现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1937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年发现了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μ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子，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1947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年发现了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介子，后来发现了超子等。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实验中发现，存在着这样一类粒子，它们的质量、寿命、自旋等物理性质与过去已经发现的粒子相同，而电荷等其他性质相反，这些粒子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42878" y="1957735"/>
            <a:ext cx="1335165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正电子</a:t>
            </a:r>
          </a:p>
        </p:txBody>
      </p:sp>
      <p:sp>
        <p:nvSpPr>
          <p:cNvPr id="4" name="矩形 3"/>
          <p:cNvSpPr/>
          <p:nvPr/>
        </p:nvSpPr>
        <p:spPr>
          <a:xfrm>
            <a:off x="849255" y="4541813"/>
            <a:ext cx="1335165" cy="69991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反粒子</a:t>
            </a:r>
          </a:p>
        </p:txBody>
      </p:sp>
    </p:spTree>
    <p:extLst>
      <p:ext uri="{BB962C8B-B14F-4D97-AF65-F5344CB8AC3E}">
        <p14:creationId xmlns:p14="http://schemas.microsoft.com/office/powerpoint/2010/main" val="25939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61442"/>
            <a:ext cx="11412000" cy="5193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为了探究宇宙起源，科学家将利用阿尔法磁谱仪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(AMS)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在太空中寻找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反物质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，所谓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反物质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是由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反粒子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构成的。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反粒子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与其对应的正粒子具有相同的质量和相同的电荷量，但电荷的符号相反，则反氢原子是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个带正电荷的质子和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个带负荷的电子构成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个带负电荷的反质子和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个带正电荷的正电子构成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个带负电荷的反质子和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个带负电荷的电子构成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个不带电荷的中子和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个带正电荷的正电子构成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457348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24103" y="3436189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70206" y="5524421"/>
            <a:ext cx="11250000" cy="1152128"/>
            <a:chOff x="471000" y="934424"/>
            <a:chExt cx="11250000" cy="1152128"/>
          </a:xfrm>
        </p:grpSpPr>
        <p:sp>
          <p:nvSpPr>
            <p:cNvPr id="8" name="圆角矩形 7"/>
            <p:cNvSpPr/>
            <p:nvPr/>
          </p:nvSpPr>
          <p:spPr>
            <a:xfrm>
              <a:off x="471000" y="1094414"/>
              <a:ext cx="11250000" cy="992138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42236" y="5793403"/>
            <a:ext cx="10905941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spc="-1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反氢原子由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spc="-1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个带负电荷的反质子和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spc="-1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个带正电荷的正电子构成。故选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spc="-1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100" spc="-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15087"/>
            <a:ext cx="1141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人们在对宇宙射线的研究中，陆续发现了一些新的粒子，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介子都是科学家在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1947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年发现的。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介子的衰变方程为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→π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+π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介子带负电，电荷量等于元电荷的电荷量，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介子不带电。如图所示，一个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介子沿垂直于磁场的方向射入匀强磁场中，其轨迹为图中的圆弧虚线，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介子衰变后，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介子的轨迹可能是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810993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image102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047" y="4222194"/>
            <a:ext cx="7204318" cy="17998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26854" y="5446018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1358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70206" y="1629594"/>
            <a:ext cx="11250000" cy="1584855"/>
            <a:chOff x="471000" y="934424"/>
            <a:chExt cx="11250000" cy="1584855"/>
          </a:xfrm>
        </p:grpSpPr>
        <p:sp>
          <p:nvSpPr>
            <p:cNvPr id="9" name="圆角矩形 8"/>
            <p:cNvSpPr/>
            <p:nvPr/>
          </p:nvSpPr>
          <p:spPr>
            <a:xfrm>
              <a:off x="471000" y="1094414"/>
              <a:ext cx="11250000" cy="1424865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42236" y="1898576"/>
            <a:ext cx="10905941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介子不带电，在磁场中不偏转，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π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介子带负电，在磁场中洛伦兹力作用下做匀速圆周运动，再根据动量守恒定律判定知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楷体_GBK" panose="03000509000000000000" pitchFamily="65" charset="-122"/>
                <a:cs typeface="Times New Roman" panose="02020603050405020304" pitchFamily="18" charset="0"/>
              </a:rPr>
              <a:t>正确。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5142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745</Words>
  <Application>Microsoft Office PowerPoint</Application>
  <PresentationFormat>自定义</PresentationFormat>
  <Paragraphs>123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DOUYU Font</vt:lpstr>
      <vt:lpstr>方正楷体_GBK</vt:lpstr>
      <vt:lpstr>方正中等线简体</vt:lpstr>
      <vt:lpstr>黑体</vt:lpstr>
      <vt:lpstr>华文黑体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6655</cp:revision>
  <dcterms:created xsi:type="dcterms:W3CDTF">2014-11-27T01:03:00Z</dcterms:created>
  <dcterms:modified xsi:type="dcterms:W3CDTF">2024-08-24T01:30:07Z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